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0" r:id="rId2"/>
    <p:sldId id="462" r:id="rId3"/>
    <p:sldId id="734" r:id="rId4"/>
    <p:sldId id="735" r:id="rId5"/>
    <p:sldId id="736" r:id="rId6"/>
    <p:sldId id="714" r:id="rId7"/>
    <p:sldId id="718" r:id="rId8"/>
    <p:sldId id="721" r:id="rId9"/>
    <p:sldId id="731" r:id="rId10"/>
    <p:sldId id="720" r:id="rId11"/>
    <p:sldId id="724" r:id="rId12"/>
    <p:sldId id="723" r:id="rId13"/>
    <p:sldId id="727" r:id="rId14"/>
    <p:sldId id="725" r:id="rId15"/>
    <p:sldId id="726" r:id="rId16"/>
    <p:sldId id="72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8E"/>
    <a:srgbClr val="0432FF"/>
    <a:srgbClr val="482400"/>
    <a:srgbClr val="66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19" autoAdjust="0"/>
    <p:restoredTop sz="94615" autoAdjust="0"/>
  </p:normalViewPr>
  <p:slideViewPr>
    <p:cSldViewPr showGuides="1">
      <p:cViewPr varScale="1">
        <p:scale>
          <a:sx n="128" d="100"/>
          <a:sy n="128" d="100"/>
        </p:scale>
        <p:origin x="2176" y="176"/>
      </p:cViewPr>
      <p:guideLst>
        <p:guide orient="horz" pos="2160"/>
        <p:guide orient="horz" pos="7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58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88"/>
    </p:cViewPr>
  </p:sorterViewPr>
  <p:notesViewPr>
    <p:cSldViewPr showGuides="1">
      <p:cViewPr varScale="1">
        <p:scale>
          <a:sx n="97" d="100"/>
          <a:sy n="97" d="100"/>
        </p:scale>
        <p:origin x="2520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18/2/2025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18/2/2025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7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5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83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/>
              <a:t>Click to Add Business Unit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AEE6CE-0345-514B-AFD7-7E87C9FD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en-AU" dirty="0"/>
              <a:t>CAS-CSIRO Joint Project Update  |  Presenter name: Lei Gao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2EDFDD2-3808-7D4D-9A11-51AD684F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en-AU" dirty="0"/>
              <a:t>CAS-CSIRO Joint Project Update  |  Presenter name: Lei Gao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33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35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3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E899D0-970C-D34D-B997-B861AD4A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en-AU" dirty="0"/>
              <a:t>CAS-CSIRO Joint Project Update  |  Presenter name: Lei Gao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 marL="216000" marR="0" indent="-21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/>
              <a:t>Click to Add Business Unit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24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 marL="216000" marR="0" indent="-21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/>
              <a:t>Click to Add Business Unit</a:t>
            </a:r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1496" y="5500319"/>
            <a:ext cx="9142505" cy="1357681"/>
            <a:chOff x="1496" y="5500319"/>
            <a:chExt cx="9170985" cy="1357681"/>
          </a:xfrm>
        </p:grpSpPr>
        <p:sp>
          <p:nvSpPr>
            <p:cNvPr id="2" name="Rectangle 1"/>
            <p:cNvSpPr/>
            <p:nvPr userDrawn="1"/>
          </p:nvSpPr>
          <p:spPr>
            <a:xfrm>
              <a:off x="1496" y="5940320"/>
              <a:ext cx="9170983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0" name="Picture 78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276325" y="5668594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2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4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9" name="Text Placeholder 8"/>
          <p:cNvSpPr>
            <a:spLocks noGrp="1"/>
          </p:cNvSpPr>
          <p:nvPr userDrawn="1">
            <p:ph type="body" sz="quarter" idx="13"/>
          </p:nvPr>
        </p:nvSpPr>
        <p:spPr>
          <a:xfrm>
            <a:off x="360000" y="4267725"/>
            <a:ext cx="8043863" cy="3161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417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400" b="1">
                <a:solidFill>
                  <a:schemeClr val="bg1"/>
                </a:solidFill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5"/>
          <p:cNvSpPr>
            <a:spLocks noGrp="1"/>
          </p:cNvSpPr>
          <p:nvPr userDrawn="1">
            <p:ph type="title"/>
          </p:nvPr>
        </p:nvSpPr>
        <p:spPr>
          <a:xfrm>
            <a:off x="360000" y="3122613"/>
            <a:ext cx="8043863" cy="1080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954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43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44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5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6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6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7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30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3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63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8" name="Rectangle 7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3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5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 marL="216000" marR="0" indent="-21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/>
              <a:t>Click to Add Business Unit</a:t>
            </a:r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9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5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0" name="Group 29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31" name="Rectangle 30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32" name="Group 3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4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48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49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50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33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4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35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6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7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8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0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1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2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3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4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 marL="216000" marR="0" indent="-21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/>
              <a:t>Click to Add Business Unit</a:t>
            </a:r>
          </a:p>
        </p:txBody>
      </p:sp>
    </p:spTree>
    <p:extLst>
      <p:ext uri="{BB962C8B-B14F-4D97-AF65-F5344CB8AC3E}">
        <p14:creationId xmlns:p14="http://schemas.microsoft.com/office/powerpoint/2010/main" val="363796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CAS-CSIRO Joint Project Update  |  Presenter name: Lei Gao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1DA3D4-2F07-4240-8E6D-1FAD5ED4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en-AU" dirty="0"/>
              <a:t>CAS-CSIRO Joint Project Update  |  Presenter name: Lei Gao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671992B-0644-4343-A4E4-BCAEC7F3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en-AU" dirty="0"/>
              <a:t>CAS-CSIRO Joint Project Update  |  Presenter name: Lei Gao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04B4795-B10C-7B49-9037-FB954B45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en-AU" dirty="0"/>
              <a:t>CAS-CSIRO Joint Project Update  |  Presenter name: Lei Gao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C3496-2396-D345-8C2C-AA55C81B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en-AU" dirty="0"/>
              <a:t>CAS-CSIRO Joint Project Update  |  Presenter name: Lei Gao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7" name="Picture 78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8534205" y="6193632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461374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68413"/>
            <a:ext cx="8461375" cy="4572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991" y="6504332"/>
            <a:ext cx="6083845" cy="1242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AU" dirty="0"/>
              <a:t>CAS-CSIRO Joint Project Update  |  Presenter name: Lei Gao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5" y="3326606"/>
            <a:ext cx="9161463" cy="80168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3637756"/>
            <a:ext cx="9142412" cy="4905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3" name="AutoShape 81"/>
          <p:cNvSpPr>
            <a:spLocks noChangeAspect="1" noChangeArrowheads="1" noTextEdit="1"/>
          </p:cNvSpPr>
          <p:nvPr/>
        </p:nvSpPr>
        <p:spPr bwMode="auto">
          <a:xfrm>
            <a:off x="1588" y="3321843"/>
            <a:ext cx="91694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88" y="3626643"/>
            <a:ext cx="9167813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49" r:id="rId3"/>
    <p:sldLayoutId id="2147483650" r:id="rId4"/>
    <p:sldLayoutId id="2147483655" r:id="rId5"/>
    <p:sldLayoutId id="2147483680" r:id="rId6"/>
    <p:sldLayoutId id="2147483679" r:id="rId7"/>
    <p:sldLayoutId id="2147483661" r:id="rId8"/>
    <p:sldLayoutId id="2147483663" r:id="rId9"/>
    <p:sldLayoutId id="2147483664" r:id="rId10"/>
    <p:sldLayoutId id="2147483667" r:id="rId11"/>
    <p:sldLayoutId id="2147483665" r:id="rId12"/>
    <p:sldLayoutId id="2147483682" r:id="rId13"/>
    <p:sldLayoutId id="2147483681" r:id="rId14"/>
    <p:sldLayoutId id="2147483683" r:id="rId1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4077072"/>
            <a:ext cx="8788400" cy="644491"/>
          </a:xfrm>
        </p:spPr>
        <p:txBody>
          <a:bodyPr/>
          <a:lstStyle/>
          <a:p>
            <a:r>
              <a:rPr lang="en-AU" sz="2400" dirty="0"/>
              <a:t>Modelling climate change impacts on agricultural production using deep learning</a:t>
            </a:r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174960" y="4856549"/>
            <a:ext cx="8309504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b="1" u="sng" dirty="0">
                <a:solidFill>
                  <a:schemeClr val="bg1"/>
                </a:solidFill>
                <a:latin typeface="Calibri" pitchFamily="34" charset="0"/>
              </a:rPr>
              <a:t>Lei Gao</a:t>
            </a:r>
            <a:r>
              <a:rPr lang="en-US" altLang="zh-CN" b="1" dirty="0">
                <a:solidFill>
                  <a:schemeClr val="bg1"/>
                </a:solidFill>
                <a:latin typeface="Calibri" pitchFamily="34" charset="0"/>
              </a:rPr>
              <a:t>, Yichang</a:t>
            </a:r>
            <a:r>
              <a:rPr lang="zh-CN" altLang="en-US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itchFamily="34" charset="0"/>
              </a:rPr>
              <a:t>Gao,</a:t>
            </a:r>
            <a:r>
              <a:rPr lang="zh-CN" altLang="en-US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itchFamily="34" charset="0"/>
              </a:rPr>
              <a:t>Yun</a:t>
            </a:r>
            <a:r>
              <a:rPr lang="zh-CN" altLang="en-US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itchFamily="34" charset="0"/>
              </a:rPr>
              <a:t>Chen,</a:t>
            </a:r>
            <a:r>
              <a:rPr lang="zh-CN" altLang="en-US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itchFamily="34" charset="0"/>
              </a:rPr>
              <a:t>and</a:t>
            </a:r>
            <a:r>
              <a:rPr lang="zh-CN" altLang="en-US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itchFamily="34" charset="0"/>
              </a:rPr>
              <a:t>Javier</a:t>
            </a:r>
            <a:r>
              <a:rPr lang="zh-CN" altLang="en-US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itchFamily="34" charset="0"/>
              </a:rPr>
              <a:t>Navarro</a:t>
            </a:r>
            <a:r>
              <a:rPr lang="zh-CN" altLang="en-US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itchFamily="34" charset="0"/>
              </a:rPr>
              <a:t>Garcia</a:t>
            </a: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 bwMode="auto">
          <a:xfrm>
            <a:off x="174960" y="5242360"/>
            <a:ext cx="8042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>
                <a:solidFill>
                  <a:schemeClr val="bg1"/>
                </a:solidFill>
                <a:latin typeface="Calibri" pitchFamily="34" charset="0"/>
              </a:rPr>
              <a:t>The 25th International Congress on Modelling and Simulation, </a:t>
            </a:r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13</a:t>
            </a:r>
            <a:r>
              <a:rPr lang="en-US" sz="1600" b="1" baseline="30000" dirty="0">
                <a:solidFill>
                  <a:schemeClr val="bg1"/>
                </a:solidFill>
                <a:latin typeface="Calibri" pitchFamily="34" charset="0"/>
              </a:rPr>
              <a:t>th</a:t>
            </a:r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 July</a:t>
            </a:r>
            <a:r>
              <a:rPr lang="en-AU" sz="1600" b="1" dirty="0">
                <a:solidFill>
                  <a:schemeClr val="bg1"/>
                </a:solidFill>
                <a:latin typeface="Calibri" pitchFamily="34" charset="0"/>
              </a:rPr>
              <a:t>, 2023</a:t>
            </a:r>
          </a:p>
          <a:p>
            <a:r>
              <a:rPr lang="en-AU" sz="16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A784C-A80D-0E4F-84CE-2E4AC97564A4}"/>
              </a:ext>
            </a:extLst>
          </p:cNvPr>
          <p:cNvSpPr txBox="1"/>
          <p:nvPr/>
        </p:nvSpPr>
        <p:spPr>
          <a:xfrm>
            <a:off x="8368748" y="5903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2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677720" cy="852487"/>
          </a:xfrm>
        </p:spPr>
        <p:txBody>
          <a:bodyPr>
            <a:noAutofit/>
          </a:bodyPr>
          <a:lstStyle/>
          <a:p>
            <a:r>
              <a:rPr lang="en-AU" sz="1800" dirty="0"/>
              <a:t>Generation of grid-level agricultural yield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Comparison</a:t>
            </a:r>
            <a:r>
              <a:rPr lang="zh-CN" altLang="en-US" sz="1800" dirty="0"/>
              <a:t> </a:t>
            </a:r>
            <a:r>
              <a:rPr lang="en-US" altLang="zh-CN" sz="1800" dirty="0"/>
              <a:t>with long-term data from the</a:t>
            </a:r>
            <a:r>
              <a:rPr lang="zh-CN" altLang="en-US" sz="1800" dirty="0"/>
              <a:t> </a:t>
            </a:r>
            <a:r>
              <a:rPr lang="en-AU" altLang="zh-CN" sz="1800" dirty="0"/>
              <a:t>Grains Research and Development Corporation</a:t>
            </a:r>
            <a:r>
              <a:rPr lang="en-US" altLang="zh-CN" sz="1800" dirty="0"/>
              <a:t>’s (GRDC’s) National Variety Trials (NVT) and the Online Farm Trials (OFT)</a:t>
            </a:r>
            <a:endParaRPr lang="en-AU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AEC24-17B3-A50D-DF8D-1B77A762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9C642-3609-438E-8268-65692AEC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85" y="1095685"/>
            <a:ext cx="7772400" cy="49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6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677720" cy="852487"/>
          </a:xfrm>
        </p:spPr>
        <p:txBody>
          <a:bodyPr>
            <a:normAutofit fontScale="90000"/>
          </a:bodyPr>
          <a:lstStyle/>
          <a:p>
            <a:r>
              <a:rPr lang="en-US" altLang="zh-CN" sz="2800" dirty="0"/>
              <a:t>Modelling</a:t>
            </a:r>
            <a:r>
              <a:rPr lang="zh-CN" altLang="en-US" sz="2800" dirty="0"/>
              <a:t> </a:t>
            </a:r>
            <a:r>
              <a:rPr lang="en-AU" altLang="zh-CN" sz="2800" dirty="0"/>
              <a:t>spatiotemporal climate impacts on </a:t>
            </a:r>
            <a:r>
              <a:rPr lang="en-US" altLang="zh-CN" sz="2800" dirty="0"/>
              <a:t>wheat</a:t>
            </a:r>
            <a:r>
              <a:rPr lang="en-AU" altLang="zh-CN" sz="2800" dirty="0"/>
              <a:t> </a:t>
            </a:r>
            <a:r>
              <a:rPr lang="en-US" altLang="zh-CN" sz="2800" dirty="0"/>
              <a:t>yield</a:t>
            </a:r>
            <a:r>
              <a:rPr lang="en-AU" altLang="zh-CN" sz="2800" dirty="0"/>
              <a:t> in the MDB at the grid level</a:t>
            </a:r>
            <a:br>
              <a:rPr lang="en-AU" altLang="zh-CN" sz="2800" dirty="0"/>
            </a:br>
            <a:br>
              <a:rPr lang="en-AU" altLang="zh-CN" sz="2800" dirty="0"/>
            </a:br>
            <a:endParaRPr lang="en-AU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A335C-6A20-ABF5-CFC3-722B0E05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852937"/>
            <a:ext cx="6156174" cy="4005063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CD51157-37B0-464D-E48D-6B5D283E1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127125"/>
            <a:ext cx="8414988" cy="1725812"/>
          </a:xfrm>
        </p:spPr>
        <p:txBody>
          <a:bodyPr>
            <a:normAutofit lnSpcReduction="10000"/>
          </a:bodyPr>
          <a:lstStyle/>
          <a:p>
            <a:r>
              <a:rPr lang="en-AU" sz="2000" dirty="0"/>
              <a:t>Target variable: 20 years’ wheat yields from 2000 to 2019</a:t>
            </a:r>
          </a:p>
          <a:p>
            <a:r>
              <a:rPr lang="en-AU" altLang="zh-CN" sz="2000" dirty="0"/>
              <a:t>Explanatory variables/covariates</a:t>
            </a:r>
          </a:p>
          <a:p>
            <a:pPr lvl="1"/>
            <a:r>
              <a:rPr lang="en-AU" altLang="zh-CN" sz="1600" dirty="0"/>
              <a:t>Time series from 2000 to 2019: annual, April–October,</a:t>
            </a:r>
            <a:r>
              <a:rPr lang="en-US" altLang="zh-CN" sz="1600" dirty="0"/>
              <a:t> </a:t>
            </a:r>
            <a:r>
              <a:rPr lang="en-AU" altLang="zh-CN" sz="1600" dirty="0"/>
              <a:t>and</a:t>
            </a:r>
            <a:r>
              <a:rPr lang="en-US" altLang="zh-CN" sz="1600" dirty="0"/>
              <a:t> </a:t>
            </a:r>
            <a:r>
              <a:rPr lang="en-AU" altLang="zh-CN" sz="1600" dirty="0"/>
              <a:t>June–August</a:t>
            </a:r>
            <a:r>
              <a:rPr lang="en-US" altLang="zh-CN" sz="1600" dirty="0"/>
              <a:t> </a:t>
            </a:r>
            <a:r>
              <a:rPr lang="en-AU" altLang="zh-CN" sz="1600" dirty="0"/>
              <a:t>rainfall,</a:t>
            </a:r>
            <a:r>
              <a:rPr lang="en-US" altLang="zh-CN" sz="1600" dirty="0"/>
              <a:t> </a:t>
            </a:r>
            <a:r>
              <a:rPr lang="en-AU" altLang="zh-CN" sz="1600" dirty="0"/>
              <a:t>maximum temperature, minimum temperature, actual evapotranspiration, and radiation (3*5 = 15 time-series variables)</a:t>
            </a:r>
          </a:p>
          <a:p>
            <a:pPr lvl="1"/>
            <a:r>
              <a:rPr lang="en-AU" altLang="zh-CN" sz="1600" dirty="0"/>
              <a:t>Static variables: average aridity index, average clay depth, average silt depth, average sand depth, regolith depth, and weathering intensity index (6 variables)</a:t>
            </a:r>
          </a:p>
          <a:p>
            <a:pPr lvl="1"/>
            <a:endParaRPr lang="en-AU" altLang="zh-CN" sz="1600" dirty="0"/>
          </a:p>
          <a:p>
            <a:pPr lvl="1"/>
            <a:endParaRPr lang="en-AU" altLang="zh-CN" sz="1600" dirty="0"/>
          </a:p>
          <a:p>
            <a:pPr lvl="1"/>
            <a:endParaRPr lang="en-AU" altLang="zh-CN" sz="1600" dirty="0"/>
          </a:p>
          <a:p>
            <a:pPr lvl="1"/>
            <a:endParaRPr lang="en-AU" altLang="zh-CN" sz="1600" dirty="0"/>
          </a:p>
          <a:p>
            <a:pPr lvl="1"/>
            <a:endParaRPr lang="en-AU" altLang="zh-CN" sz="16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E2DDC9B-AFF3-669E-22E6-9E34FFA526EC}"/>
              </a:ext>
            </a:extLst>
          </p:cNvPr>
          <p:cNvSpPr txBox="1">
            <a:spLocks/>
          </p:cNvSpPr>
          <p:nvPr/>
        </p:nvSpPr>
        <p:spPr>
          <a:xfrm>
            <a:off x="323529" y="2924942"/>
            <a:ext cx="2664295" cy="3456385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600" dirty="0"/>
              <a:t>MDB cropping zone is selected, where there is minimal signal interference and wheat production is prevalent: 10,955 0.05*0.05 degree grids</a:t>
            </a:r>
          </a:p>
          <a:p>
            <a:r>
              <a:rPr lang="en-AU" sz="2600" dirty="0"/>
              <a:t>Data from 2000 to 2015 (16 years, 80%) as the training dataset and data from 2016 to 2019 (4 years, 20%) as the test dataset</a:t>
            </a:r>
          </a:p>
          <a:p>
            <a:endParaRPr lang="en-AU" sz="2600" dirty="0"/>
          </a:p>
          <a:p>
            <a:pPr lvl="1"/>
            <a:endParaRPr lang="en-AU" altLang="zh-CN" sz="1600" dirty="0"/>
          </a:p>
          <a:p>
            <a:pPr lvl="1"/>
            <a:endParaRPr lang="en-AU" altLang="zh-CN" sz="1600" dirty="0"/>
          </a:p>
          <a:p>
            <a:pPr lvl="1"/>
            <a:endParaRPr lang="en-AU" altLang="zh-CN" sz="1600" dirty="0"/>
          </a:p>
          <a:p>
            <a:pPr lvl="1"/>
            <a:endParaRPr lang="en-AU" altLang="zh-CN" sz="1600" dirty="0"/>
          </a:p>
          <a:p>
            <a:pPr lvl="1"/>
            <a:endParaRPr lang="en-AU" altLang="zh-CN" sz="16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163113B-8839-A7D7-821F-2B340AD0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4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00099"/>
            <a:ext cx="4141216" cy="852487"/>
          </a:xfrm>
        </p:spPr>
        <p:txBody>
          <a:bodyPr>
            <a:normAutofit fontScale="90000"/>
          </a:bodyPr>
          <a:lstStyle/>
          <a:p>
            <a:r>
              <a:rPr lang="en-US" altLang="zh-CN" sz="2800" dirty="0"/>
              <a:t>Modelling</a:t>
            </a:r>
            <a:r>
              <a:rPr lang="zh-CN" altLang="en-US" sz="2800" dirty="0"/>
              <a:t> </a:t>
            </a:r>
            <a:r>
              <a:rPr lang="en-AU" altLang="zh-CN" sz="2800" dirty="0"/>
              <a:t>spatiotemporal climate impacts on </a:t>
            </a:r>
            <a:r>
              <a:rPr lang="en-US" altLang="zh-CN" sz="2800" dirty="0"/>
              <a:t>wheat</a:t>
            </a:r>
            <a:r>
              <a:rPr lang="en-AU" altLang="zh-CN" sz="2800" dirty="0"/>
              <a:t> </a:t>
            </a:r>
            <a:r>
              <a:rPr lang="en-US" altLang="zh-CN" sz="2800" dirty="0"/>
              <a:t>yield</a:t>
            </a:r>
            <a:r>
              <a:rPr lang="en-AU" altLang="zh-CN" sz="2800" dirty="0"/>
              <a:t> in the MDB at the grid level</a:t>
            </a:r>
            <a:endParaRPr lang="en-AU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37A0324-ED2F-38DB-71ED-0B4DC7BD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12776"/>
            <a:ext cx="4141216" cy="4608512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Developed a </a:t>
            </a:r>
            <a:r>
              <a:rPr lang="en-AU" dirty="0" err="1"/>
              <a:t>ConvLSTM</a:t>
            </a:r>
            <a:r>
              <a:rPr lang="en-AU" dirty="0"/>
              <a:t>/CNNLSTM/</a:t>
            </a:r>
            <a:r>
              <a:rPr lang="en-AU" dirty="0" err="1"/>
              <a:t>ConvGRU</a:t>
            </a:r>
            <a:r>
              <a:rPr lang="en-AU" dirty="0"/>
              <a:t> model to project </a:t>
            </a:r>
            <a:r>
              <a:rPr lang="en-US" altLang="zh-CN" dirty="0"/>
              <a:t>both</a:t>
            </a:r>
            <a:r>
              <a:rPr lang="en-AU" dirty="0"/>
              <a:t> temporal and spatial </a:t>
            </a:r>
            <a:r>
              <a:rPr lang="en-US" altLang="zh-CN" dirty="0"/>
              <a:t>changes</a:t>
            </a:r>
            <a:r>
              <a:rPr lang="en-AU" dirty="0"/>
              <a:t> </a:t>
            </a:r>
            <a:r>
              <a:rPr lang="en-US" altLang="zh-CN" dirty="0"/>
              <a:t>in</a:t>
            </a:r>
            <a:r>
              <a:rPr lang="en-AU" dirty="0"/>
              <a:t> wheat yields</a:t>
            </a:r>
          </a:p>
          <a:p>
            <a:r>
              <a:rPr lang="en-AU" dirty="0"/>
              <a:t>Long Short-Term Memory (LSTM) and Gated Recurrent Unit (GRU) are two types of recurrent neural network architectures, effectively extracting the temporal characteristics of time series</a:t>
            </a:r>
          </a:p>
          <a:p>
            <a:r>
              <a:rPr lang="en-AU" dirty="0"/>
              <a:t>The </a:t>
            </a:r>
            <a:r>
              <a:rPr lang="en-AU" dirty="0" err="1"/>
              <a:t>ConvLSTM</a:t>
            </a:r>
            <a:r>
              <a:rPr lang="en-AU" dirty="0"/>
              <a:t>/CNNLSTM/</a:t>
            </a:r>
            <a:r>
              <a:rPr lang="en-AU" dirty="0" err="1"/>
              <a:t>ConvGRU</a:t>
            </a:r>
            <a:r>
              <a:rPr lang="en-AU" dirty="0"/>
              <a:t> model includes a convolutional neural network and a recurrent neural network for</a:t>
            </a:r>
            <a:r>
              <a:rPr lang="en-US" altLang="zh-CN" dirty="0"/>
              <a:t> </a:t>
            </a:r>
            <a:r>
              <a:rPr lang="en-AU" dirty="0"/>
              <a:t>extracting the spatiotemporal characteristics of wheat yield changes</a:t>
            </a:r>
          </a:p>
          <a:p>
            <a:r>
              <a:rPr lang="en-AU" dirty="0"/>
              <a:t>The model captures basic spatial features by performing convolution operations in multidimensional data and replaces the matrix multiplication step with the convolution operation of each gate in the LSTM unit</a:t>
            </a:r>
            <a:endParaRPr lang="en-AU" altLang="zh-CN" dirty="0"/>
          </a:p>
          <a:p>
            <a:pPr lvl="1"/>
            <a:endParaRPr lang="en-AU" altLang="zh-CN" sz="1600" dirty="0"/>
          </a:p>
          <a:p>
            <a:pPr lvl="1"/>
            <a:endParaRPr lang="en-AU" altLang="zh-CN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66CC0-479D-6D73-F1E7-BD5C6743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7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677720" cy="852487"/>
          </a:xfrm>
        </p:spPr>
        <p:txBody>
          <a:bodyPr>
            <a:normAutofit fontScale="90000"/>
          </a:bodyPr>
          <a:lstStyle/>
          <a:p>
            <a:r>
              <a:rPr lang="en-US" altLang="zh-CN" sz="2800" dirty="0"/>
              <a:t>Modelling</a:t>
            </a:r>
            <a:r>
              <a:rPr lang="zh-CN" altLang="en-US" sz="2800" dirty="0"/>
              <a:t> </a:t>
            </a:r>
            <a:r>
              <a:rPr lang="en-AU" altLang="zh-CN" sz="2800" dirty="0"/>
              <a:t>spatiotemporal climate impacts on </a:t>
            </a:r>
            <a:r>
              <a:rPr lang="en-US" altLang="zh-CN" sz="2800" dirty="0"/>
              <a:t>wheat</a:t>
            </a:r>
            <a:r>
              <a:rPr lang="en-AU" altLang="zh-CN" sz="2800" dirty="0"/>
              <a:t> </a:t>
            </a:r>
            <a:r>
              <a:rPr lang="en-US" altLang="zh-CN" sz="2800" dirty="0"/>
              <a:t>yield</a:t>
            </a:r>
            <a:r>
              <a:rPr lang="en-AU" altLang="zh-CN" sz="2800" dirty="0"/>
              <a:t>: Performance</a:t>
            </a:r>
            <a:endParaRPr lang="en-AU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D1855-A4EF-EEEB-C526-A0CE45EC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28800"/>
            <a:ext cx="7772400" cy="3310901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23EF95C-8886-3117-67E8-4408F194B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3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677720" cy="852487"/>
          </a:xfrm>
        </p:spPr>
        <p:txBody>
          <a:bodyPr>
            <a:normAutofit fontScale="90000"/>
          </a:bodyPr>
          <a:lstStyle/>
          <a:p>
            <a:r>
              <a:rPr lang="en-US" altLang="zh-CN" sz="2800" dirty="0"/>
              <a:t>Modelling</a:t>
            </a:r>
            <a:r>
              <a:rPr lang="zh-CN" altLang="en-US" sz="2800" dirty="0"/>
              <a:t> </a:t>
            </a:r>
            <a:r>
              <a:rPr lang="en-AU" altLang="zh-CN" sz="2800" dirty="0"/>
              <a:t>spatiotemporal climate impacts on </a:t>
            </a:r>
            <a:r>
              <a:rPr lang="en-US" altLang="zh-CN" sz="2800" dirty="0"/>
              <a:t>wheat</a:t>
            </a:r>
            <a:r>
              <a:rPr lang="en-AU" altLang="zh-CN" sz="2800" dirty="0"/>
              <a:t> </a:t>
            </a:r>
            <a:r>
              <a:rPr lang="en-US" altLang="zh-CN" sz="2800" dirty="0"/>
              <a:t>yield: Performance (Observations vs. Predictions)</a:t>
            </a:r>
            <a:endParaRPr lang="en-AU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E451A-7C59-6F9C-0EFD-FA411F13788C}"/>
              </a:ext>
            </a:extLst>
          </p:cNvPr>
          <p:cNvSpPr txBox="1"/>
          <p:nvPr/>
        </p:nvSpPr>
        <p:spPr>
          <a:xfrm>
            <a:off x="1043608" y="5147900"/>
            <a:ext cx="3096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Observed/produced wheat yields</a:t>
            </a:r>
            <a:r>
              <a:rPr lang="zh-CN" altLang="en-US" dirty="0"/>
              <a:t> </a:t>
            </a:r>
            <a:r>
              <a:rPr lang="en-US" altLang="zh-CN" dirty="0"/>
              <a:t>(Normalized</a:t>
            </a:r>
            <a:r>
              <a:rPr lang="zh-CN" altLang="en-US" dirty="0"/>
              <a:t> </a:t>
            </a:r>
            <a:r>
              <a:rPr lang="en-US" altLang="zh-CN" dirty="0"/>
              <a:t>EVI-based</a:t>
            </a:r>
            <a:r>
              <a:rPr lang="zh-CN" altLang="en-US" dirty="0"/>
              <a:t> </a:t>
            </a:r>
            <a:r>
              <a:rPr lang="en-US" altLang="zh-CN" dirty="0"/>
              <a:t>yields) using RS and ABS statistics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DF98-019B-A2C4-79A2-1D36A408C6F0}"/>
              </a:ext>
            </a:extLst>
          </p:cNvPr>
          <p:cNvSpPr txBox="1"/>
          <p:nvPr/>
        </p:nvSpPr>
        <p:spPr>
          <a:xfrm>
            <a:off x="5580112" y="5147900"/>
            <a:ext cx="2520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Predicted wheat yields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convLSTM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0A395A4-6153-36A7-417A-E758AC9C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E5E1C4-E4AE-68F8-A1E5-B59660E9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795"/>
            <a:ext cx="9144000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58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3E1A9-4067-D38A-E731-F97DB2C7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8" y="548680"/>
            <a:ext cx="7704856" cy="61638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A46362-3689-4301-FCF1-884442ACF148}"/>
              </a:ext>
            </a:extLst>
          </p:cNvPr>
          <p:cNvSpPr txBox="1">
            <a:spLocks/>
          </p:cNvSpPr>
          <p:nvPr/>
        </p:nvSpPr>
        <p:spPr>
          <a:xfrm>
            <a:off x="358776" y="274638"/>
            <a:ext cx="8677720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Modelling</a:t>
            </a:r>
            <a:r>
              <a:rPr lang="zh-CN" altLang="en-US" sz="2800" dirty="0"/>
              <a:t> </a:t>
            </a:r>
            <a:r>
              <a:rPr lang="en-AU" altLang="zh-CN" sz="2800" dirty="0"/>
              <a:t>spatiotemporal climate impacts on </a:t>
            </a:r>
            <a:r>
              <a:rPr lang="en-US" altLang="zh-CN" sz="2800" dirty="0"/>
              <a:t>wheat</a:t>
            </a:r>
            <a:r>
              <a:rPr lang="en-AU" altLang="zh-CN" sz="2800" dirty="0"/>
              <a:t> </a:t>
            </a:r>
            <a:r>
              <a:rPr lang="en-US" altLang="zh-CN" sz="2800" dirty="0"/>
              <a:t>yield: Performance (Differences = Predictions – Observations)</a:t>
            </a:r>
            <a:endParaRPr lang="en-AU" sz="2800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3F5E66E-93FB-DF48-A088-43CDD2EA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8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677720" cy="852487"/>
          </a:xfrm>
        </p:spPr>
        <p:txBody>
          <a:bodyPr>
            <a:normAutofit/>
          </a:bodyPr>
          <a:lstStyle/>
          <a:p>
            <a:r>
              <a:rPr lang="en-AU" altLang="zh-CN" sz="2800" dirty="0"/>
              <a:t>Conclusion and future work</a:t>
            </a:r>
            <a:endParaRPr lang="en-AU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89EF57D-1979-31D5-7C9C-30DA8F60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980728"/>
            <a:ext cx="8414988" cy="532859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Conclusion</a:t>
            </a:r>
            <a:endParaRPr lang="en-AU" altLang="zh-CN" dirty="0">
              <a:latin typeface="Calibri" panose="020F0502020204030204" pitchFamily="34" charset="0"/>
            </a:endParaRPr>
          </a:p>
          <a:p>
            <a:pPr lvl="1"/>
            <a:r>
              <a:rPr lang="en-AU" altLang="zh-CN" dirty="0"/>
              <a:t>Produced grid-level yield data</a:t>
            </a:r>
          </a:p>
          <a:p>
            <a:pPr lvl="1"/>
            <a:r>
              <a:rPr lang="en-US" altLang="zh-CN" dirty="0"/>
              <a:t>Built three deep learning models with convolutional structures</a:t>
            </a:r>
          </a:p>
          <a:p>
            <a:pPr lvl="1"/>
            <a:r>
              <a:rPr lang="en-AU" altLang="zh-CN" dirty="0"/>
              <a:t>These models can capture intricate, nonlinear relationships between climate variables and crop yields</a:t>
            </a:r>
          </a:p>
          <a:p>
            <a:pPr lvl="1"/>
            <a:r>
              <a:rPr lang="en-AU" altLang="zh-CN" dirty="0"/>
              <a:t>Such models are scalable, enabling their applications to a broader spatial scope and a wider range of agricultural systems</a:t>
            </a:r>
          </a:p>
          <a:p>
            <a:r>
              <a:rPr lang="en-AU" dirty="0">
                <a:latin typeface="Calibri" panose="020F0502020204030204" pitchFamily="34" charset="0"/>
              </a:rPr>
              <a:t>Limitation</a:t>
            </a:r>
            <a:r>
              <a:rPr lang="en-US" altLang="zh-CN" dirty="0">
                <a:latin typeface="Calibri" panose="020F0502020204030204" pitchFamily="34" charset="0"/>
              </a:rPr>
              <a:t>s</a:t>
            </a:r>
            <a:endParaRPr lang="en-AU" dirty="0">
              <a:latin typeface="Calibri" panose="020F0502020204030204" pitchFamily="34" charset="0"/>
            </a:endParaRPr>
          </a:p>
          <a:p>
            <a:pPr lvl="1"/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overestimate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impacts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climate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endParaRPr lang="en-AU" altLang="zh-CN" dirty="0"/>
          </a:p>
          <a:p>
            <a:pPr lvl="1"/>
            <a:r>
              <a:rPr lang="en-AU" altLang="zh-CN" dirty="0"/>
              <a:t>Black boxes, lack of interpretability in the underlying mechanisms</a:t>
            </a:r>
            <a:endParaRPr lang="en-AU" altLang="zh-CN" sz="1600" dirty="0"/>
          </a:p>
          <a:p>
            <a:r>
              <a:rPr lang="en-AU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Next steps</a:t>
            </a:r>
          </a:p>
          <a:p>
            <a:pPr lvl="1"/>
            <a:r>
              <a:rPr lang="en-AU" dirty="0">
                <a:latin typeface="Calibri" panose="020F0502020204030204" pitchFamily="34" charset="0"/>
              </a:rPr>
              <a:t>Enhance interpretability: Identify influential factors in predicting wheat yields</a:t>
            </a:r>
          </a:p>
          <a:p>
            <a:pPr lvl="1"/>
            <a:r>
              <a:rPr lang="en-AU" dirty="0">
                <a:latin typeface="Calibri" panose="020F0502020204030204" pitchFamily="34" charset="0"/>
              </a:rPr>
              <a:t>Use the developed models to predict future yields given climate projections (Climate Change in Australia)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</a:rPr>
              <a:t>Identify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risky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areas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under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particular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climate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patterns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and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develop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adaptation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strategies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to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reduce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the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risks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1671762-AE4D-6C7B-7CA0-36CA9D73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3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zh-CN" dirty="0"/>
              <a:t>Motivation</a:t>
            </a:r>
          </a:p>
          <a:p>
            <a:r>
              <a:rPr lang="en-US" altLang="zh-CN" dirty="0"/>
              <a:t>Methods for</a:t>
            </a:r>
          </a:p>
          <a:p>
            <a:pPr lvl="1"/>
            <a:r>
              <a:rPr lang="en-US" altLang="zh-CN" dirty="0"/>
              <a:t>Generation of grid-level agricultural yield data</a:t>
            </a:r>
          </a:p>
          <a:p>
            <a:pPr lvl="1"/>
            <a:r>
              <a:rPr lang="en-US" altLang="zh-CN" dirty="0"/>
              <a:t>Deep learning models with convolutional structures</a:t>
            </a:r>
          </a:p>
          <a:p>
            <a:r>
              <a:rPr lang="en-US" altLang="zh-CN" dirty="0"/>
              <a:t>Results: model performance</a:t>
            </a:r>
          </a:p>
          <a:p>
            <a:r>
              <a:rPr lang="en-US" altLang="zh-CN" dirty="0"/>
              <a:t>Conclusions and future work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245EE28-8482-EE4F-94B8-28F641BA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997EC9C-24CF-614E-9E6E-032EDB865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</p:spPr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1794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785224" cy="852487"/>
          </a:xfrm>
        </p:spPr>
        <p:txBody>
          <a:bodyPr>
            <a:normAutofit fontScale="90000"/>
          </a:bodyPr>
          <a:lstStyle/>
          <a:p>
            <a:r>
              <a:rPr lang="en-AU" dirty="0"/>
              <a:t>Impacts of climate change on Australian agriculture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zh-CN" dirty="0"/>
              <a:t>Changes in climate have reduced Australian wheat yields by ~27% since 1990</a:t>
            </a:r>
          </a:p>
          <a:p>
            <a:r>
              <a:rPr lang="en-US" altLang="zh-CN" dirty="0"/>
              <a:t>T</a:t>
            </a:r>
            <a:r>
              <a:rPr lang="en-AU" altLang="zh-CN" dirty="0"/>
              <a:t>here remains needs for improved understanding about climate change impacts on Australian agriculture over the long term</a:t>
            </a:r>
          </a:p>
          <a:p>
            <a:r>
              <a:rPr lang="en-AU" altLang="zh-CN" dirty="0"/>
              <a:t>Impact models are required to estimate the future effects of climate change on </a:t>
            </a:r>
            <a:r>
              <a:rPr lang="en-AU" altLang="zh-CN" dirty="0" err="1"/>
              <a:t>agricultur</a:t>
            </a:r>
            <a:r>
              <a:rPr lang="en-US" altLang="zh-CN" dirty="0"/>
              <a:t>al</a:t>
            </a:r>
            <a:r>
              <a:rPr lang="en-AU" altLang="zh-CN" dirty="0"/>
              <a:t> production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Australia</a:t>
            </a:r>
            <a:endParaRPr lang="en-AU" altLang="zh-CN" dirty="0"/>
          </a:p>
          <a:p>
            <a:r>
              <a:rPr lang="en-AU" altLang="zh-CN" dirty="0"/>
              <a:t>Estimates of climate change impacts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agriculture</a:t>
            </a:r>
            <a:r>
              <a:rPr lang="zh-CN" altLang="en-US" dirty="0"/>
              <a:t> </a:t>
            </a:r>
            <a:r>
              <a:rPr lang="en-AU" altLang="zh-CN" dirty="0"/>
              <a:t>are important both in informing local adaptation responses and as an input to global assessments of agricultural supply and demand under climate change</a:t>
            </a:r>
          </a:p>
          <a:p>
            <a:endParaRPr lang="en-AU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245EE28-8482-EE4F-94B8-28F641BA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997EC9C-24CF-614E-9E6E-032EDB865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</p:spPr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0140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785224" cy="852487"/>
          </a:xfrm>
        </p:spPr>
        <p:txBody>
          <a:bodyPr>
            <a:normAutofit/>
          </a:bodyPr>
          <a:lstStyle/>
          <a:p>
            <a:r>
              <a:rPr lang="en-AU" dirty="0"/>
              <a:t>Impact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268760"/>
            <a:ext cx="8461375" cy="4572855"/>
          </a:xfrm>
        </p:spPr>
        <p:txBody>
          <a:bodyPr>
            <a:normAutofit/>
          </a:bodyPr>
          <a:lstStyle/>
          <a:p>
            <a:pPr lvl="1"/>
            <a:r>
              <a:rPr lang="en-AU" sz="2400" dirty="0"/>
              <a:t>Process-based models/crop growth models, such as Agricultural Production System </a:t>
            </a:r>
            <a:r>
              <a:rPr lang="en-AU" sz="2400" dirty="0" err="1"/>
              <a:t>sIMulator</a:t>
            </a:r>
            <a:r>
              <a:rPr lang="en-AU" sz="2400" dirty="0"/>
              <a:t> (APSIM)</a:t>
            </a:r>
          </a:p>
          <a:p>
            <a:pPr lvl="1"/>
            <a:r>
              <a:rPr lang="en-AU" sz="2400" dirty="0"/>
              <a:t>Studies published prior to 31 December 2019 </a:t>
            </a:r>
          </a:p>
          <a:p>
            <a:pPr lvl="1"/>
            <a:r>
              <a:rPr lang="en-AU" sz="2400" dirty="0"/>
              <a:t>Often have limited spatial and industry coverage, with studies usually focusing on a small number of representative farm businesses/locations</a:t>
            </a:r>
            <a:endParaRPr lang="en-AU" altLang="zh-CN" sz="2400" dirty="0"/>
          </a:p>
          <a:p>
            <a:pPr marL="216000" lvl="1" indent="0">
              <a:buNone/>
            </a:pPr>
            <a:endParaRPr lang="en-AU" altLang="zh-CN" sz="24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245EE28-8482-EE4F-94B8-28F641BA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997EC9C-24CF-614E-9E6E-032EDB865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</p:spPr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 dirty="0"/>
              <a:t>  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D4D91-135C-32FE-48AE-EC2C22CD5313}"/>
              </a:ext>
            </a:extLst>
          </p:cNvPr>
          <p:cNvSpPr txBox="1"/>
          <p:nvPr/>
        </p:nvSpPr>
        <p:spPr>
          <a:xfrm>
            <a:off x="5580112" y="6029690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(Darbyshire et al., 2022)</a:t>
            </a:r>
          </a:p>
        </p:txBody>
      </p:sp>
    </p:spTree>
    <p:extLst>
      <p:ext uri="{BB962C8B-B14F-4D97-AF65-F5344CB8AC3E}">
        <p14:creationId xmlns:p14="http://schemas.microsoft.com/office/powerpoint/2010/main" val="121369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785224" cy="852487"/>
          </a:xfrm>
        </p:spPr>
        <p:txBody>
          <a:bodyPr>
            <a:normAutofit/>
          </a:bodyPr>
          <a:lstStyle/>
          <a:p>
            <a:r>
              <a:rPr lang="en-AU" dirty="0"/>
              <a:t>Impact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268760"/>
            <a:ext cx="8461375" cy="4572855"/>
          </a:xfrm>
        </p:spPr>
        <p:txBody>
          <a:bodyPr>
            <a:normAutofit/>
          </a:bodyPr>
          <a:lstStyle/>
          <a:p>
            <a:pPr lvl="1"/>
            <a:r>
              <a:rPr lang="en-AU" altLang="zh-CN" sz="2400" dirty="0"/>
              <a:t>Deep learning</a:t>
            </a:r>
          </a:p>
          <a:p>
            <a:pPr lvl="2"/>
            <a:r>
              <a:rPr lang="en-AU" altLang="zh-CN" sz="2400" dirty="0"/>
              <a:t>A valuable complement</a:t>
            </a:r>
          </a:p>
          <a:p>
            <a:pPr lvl="2"/>
            <a:r>
              <a:rPr lang="en-AU" altLang="zh-CN" sz="2400" dirty="0"/>
              <a:t>Particularly suitable for capturing intricate, nonlinear relationships among climate variables, agricultural practices, and crop yields</a:t>
            </a:r>
          </a:p>
          <a:p>
            <a:pPr lvl="2"/>
            <a:r>
              <a:rPr lang="en-AU" altLang="zh-CN" sz="2400" dirty="0"/>
              <a:t>Scalable, enabling their applications to a broader spatial scope and a wider range of agricultural systems</a:t>
            </a:r>
          </a:p>
          <a:p>
            <a:pPr lvl="2"/>
            <a:r>
              <a:rPr lang="en-AU" altLang="zh-CN" sz="2400" dirty="0"/>
              <a:t>Data driven and able to integrate different sources of big data</a:t>
            </a:r>
          </a:p>
          <a:p>
            <a:pPr lvl="2"/>
            <a:r>
              <a:rPr lang="en-AU" altLang="zh-CN" sz="2400" dirty="0"/>
              <a:t>Evidence of machine learning outperforming simple impact models in agriculture</a:t>
            </a:r>
            <a:endParaRPr lang="en-AU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245EE28-8482-EE4F-94B8-28F641BA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997EC9C-24CF-614E-9E6E-032EDB865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</p:spPr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2917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Case study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0EC1E-4D24-A770-0365-F15D3869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9B3654F-1C0F-C675-6D57-9508B8478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236" y="1055117"/>
            <a:ext cx="4057748" cy="4894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Significance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basin’s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agriculture</a:t>
            </a:r>
            <a:endParaRPr lang="en-US" altLang="zh-CN" sz="1800" dirty="0"/>
          </a:p>
          <a:p>
            <a:r>
              <a:rPr lang="en-US" altLang="zh-CN" sz="1800" dirty="0"/>
              <a:t>Supports 9,200 irrigated agriculture businesses</a:t>
            </a:r>
          </a:p>
          <a:p>
            <a:r>
              <a:rPr lang="en-US" altLang="zh-CN" sz="1800" dirty="0"/>
              <a:t>Produces $24 billion worth of food and </a:t>
            </a:r>
            <a:r>
              <a:rPr lang="en-US" altLang="zh-CN" sz="1800" dirty="0" err="1"/>
              <a:t>fibre</a:t>
            </a:r>
            <a:r>
              <a:rPr lang="en-US" altLang="zh-CN" sz="1800" dirty="0"/>
              <a:t> every year</a:t>
            </a:r>
          </a:p>
          <a:p>
            <a:r>
              <a:rPr lang="en-US" altLang="zh-CN" sz="1800" dirty="0"/>
              <a:t>40% of all Australian farms</a:t>
            </a:r>
          </a:p>
          <a:p>
            <a:r>
              <a:rPr lang="en-US" altLang="zh-CN" sz="1800" dirty="0"/>
              <a:t>Accounts for almost 40% by value of Australia’s agricultural production</a:t>
            </a:r>
          </a:p>
          <a:p>
            <a:pPr marL="0" indent="0">
              <a:buNone/>
            </a:pPr>
            <a:r>
              <a:rPr lang="en-US" altLang="zh-CN" sz="1800" b="1" dirty="0"/>
              <a:t>Wheat yield</a:t>
            </a:r>
          </a:p>
          <a:p>
            <a:pPr marL="216000" lvl="1">
              <a:buFont typeface="Arial" pitchFamily="34" charset="0"/>
              <a:buChar char="•"/>
            </a:pPr>
            <a:r>
              <a:rPr lang="en-US" altLang="zh-CN" sz="1800" dirty="0"/>
              <a:t>A key region for wheat production, accounting for almost half (48%) of all wheat produced in Australia</a:t>
            </a:r>
          </a:p>
          <a:p>
            <a:pPr marL="0" indent="0">
              <a:buNone/>
            </a:pPr>
            <a:endParaRPr lang="en-US" altLang="zh-CN" sz="1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9CF34-FA5F-69A9-8F2A-7D1D7AA50EDE}"/>
              </a:ext>
            </a:extLst>
          </p:cNvPr>
          <p:cNvSpPr txBox="1"/>
          <p:nvPr/>
        </p:nvSpPr>
        <p:spPr>
          <a:xfrm>
            <a:off x="5940152" y="5546209"/>
            <a:ext cx="237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zh-CN" dirty="0"/>
              <a:t>Murray-Darling Basin</a:t>
            </a:r>
          </a:p>
        </p:txBody>
      </p:sp>
    </p:spTree>
    <p:extLst>
      <p:ext uri="{BB962C8B-B14F-4D97-AF65-F5344CB8AC3E}">
        <p14:creationId xmlns:p14="http://schemas.microsoft.com/office/powerpoint/2010/main" val="186894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Agricultural data for modelling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037FD5F-F201-BE48-BAAF-4F9D38DA1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237878"/>
            <a:ext cx="8414988" cy="5328591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 data on the spatial distribution of farmers sowing vs not sowing, or on farm-level yields (Still trying to get access to some point data from ABS+ABARES)</a:t>
            </a:r>
          </a:p>
          <a:p>
            <a:r>
              <a:rPr lang="en-AU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Yield estimation: Use of official statistics and combination with RS for yield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5D8C4-47AF-6D4B-74E2-C659705F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6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677720" cy="852487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Generation of grid-level agricultural yield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wheat</a:t>
            </a:r>
            <a:r>
              <a:rPr lang="zh-CN" altLang="en-US" sz="2800" dirty="0"/>
              <a:t> </a:t>
            </a:r>
            <a:r>
              <a:rPr lang="en-US" altLang="zh-CN" sz="2800" dirty="0"/>
              <a:t>yield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altLang="zh-CN" sz="2800" dirty="0"/>
              <a:t>an</a:t>
            </a:r>
            <a:r>
              <a:rPr lang="zh-CN" altLang="en-US" sz="2800" dirty="0"/>
              <a:t> </a:t>
            </a:r>
            <a:r>
              <a:rPr lang="en-US" altLang="zh-CN" sz="2800" dirty="0"/>
              <a:t>example</a:t>
            </a:r>
            <a:endParaRPr lang="en-AU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4EB2E-9123-4D4B-EA0B-7017430E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23A63-7D4A-3675-0FCB-EA662E99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017089"/>
            <a:ext cx="8996299" cy="486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5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677720" cy="852487"/>
          </a:xfrm>
        </p:spPr>
        <p:txBody>
          <a:bodyPr>
            <a:normAutofit fontScale="90000"/>
          </a:bodyPr>
          <a:lstStyle/>
          <a:p>
            <a:r>
              <a:rPr lang="en-AU" sz="2800" dirty="0"/>
              <a:t>Generation of grid-level agricultural yield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wheat</a:t>
            </a:r>
            <a:r>
              <a:rPr lang="zh-CN" altLang="en-US" sz="2800" dirty="0"/>
              <a:t> </a:t>
            </a:r>
            <a:r>
              <a:rPr lang="en-US" altLang="zh-CN" sz="2800" dirty="0"/>
              <a:t>yield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altLang="zh-CN" sz="2800" dirty="0"/>
              <a:t>an</a:t>
            </a:r>
            <a:r>
              <a:rPr lang="zh-CN" altLang="en-US" sz="2800" dirty="0"/>
              <a:t> </a:t>
            </a:r>
            <a:r>
              <a:rPr lang="en-US" altLang="zh-CN" sz="2800" dirty="0"/>
              <a:t>example</a:t>
            </a:r>
            <a:endParaRPr lang="en-AU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9800F-0FF2-899F-3AAF-0141C72D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77991" y="6504332"/>
            <a:ext cx="6083845" cy="124274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dirty="0"/>
              <a:t>Modelling climate change impacts on agricultural production|  Presenter name: Lei Gao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4F1BA-2834-3498-7181-6D789B02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41724"/>
            <a:ext cx="7414592" cy="50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2973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Theme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53540</TotalTime>
  <Words>1111</Words>
  <Application>Microsoft Macintosh PowerPoint</Application>
  <PresentationFormat>On-screen Show (4:3)</PresentationFormat>
  <Paragraphs>114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CSIRO Theme</vt:lpstr>
      <vt:lpstr>Modelling climate change impacts on agricultural production using deep learning</vt:lpstr>
      <vt:lpstr>Agenda</vt:lpstr>
      <vt:lpstr>Impacts of climate change on Australian agriculture</vt:lpstr>
      <vt:lpstr>Impact models</vt:lpstr>
      <vt:lpstr>Impact models</vt:lpstr>
      <vt:lpstr>Case study area</vt:lpstr>
      <vt:lpstr>Agricultural data for modelling</vt:lpstr>
      <vt:lpstr>Generation of grid-level agricultural yield: wheat yield as an example</vt:lpstr>
      <vt:lpstr>Generation of grid-level agricultural yield: wheat yield as an example</vt:lpstr>
      <vt:lpstr>Generation of grid-level agricultural yield: Comparison with long-term data from the Grains Research and Development Corporation’s (GRDC’s) National Variety Trials (NVT) and the Online Farm Trials (OFT)</vt:lpstr>
      <vt:lpstr>Modelling spatiotemporal climate impacts on wheat yield in the MDB at the grid level  </vt:lpstr>
      <vt:lpstr>Modelling spatiotemporal climate impacts on wheat yield in the MDB at the grid level</vt:lpstr>
      <vt:lpstr>Modelling spatiotemporal climate impacts on wheat yield: Performance</vt:lpstr>
      <vt:lpstr>Modelling spatiotemporal climate impacts on wheat yield: Performance (Observations vs. Predictions)</vt:lpstr>
      <vt:lpstr>PowerPoint Presentation</vt:lpstr>
      <vt:lpstr>Conclusion and future work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Transfering Agriculture in the Pilbara</dc:title>
  <dc:creator>Barron, Olga (L&amp;W, Floreat)</dc:creator>
  <cp:lastModifiedBy>Gao, Lei (Environment, Waite Campus)</cp:lastModifiedBy>
  <cp:revision>718</cp:revision>
  <dcterms:created xsi:type="dcterms:W3CDTF">2019-06-04T23:38:23Z</dcterms:created>
  <dcterms:modified xsi:type="dcterms:W3CDTF">2025-02-18T00:44:22Z</dcterms:modified>
</cp:coreProperties>
</file>